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92" r:id="rId1"/>
    <p:sldMasterId id="2147484704" r:id="rId2"/>
  </p:sldMasterIdLst>
  <p:notesMasterIdLst>
    <p:notesMasterId r:id="rId43"/>
  </p:notesMasterIdLst>
  <p:sldIdLst>
    <p:sldId id="256" r:id="rId3"/>
    <p:sldId id="258" r:id="rId4"/>
    <p:sldId id="259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308" r:id="rId15"/>
    <p:sldId id="272" r:id="rId16"/>
    <p:sldId id="273" r:id="rId17"/>
    <p:sldId id="274" r:id="rId18"/>
    <p:sldId id="302" r:id="rId19"/>
    <p:sldId id="275" r:id="rId20"/>
    <p:sldId id="266" r:id="rId21"/>
    <p:sldId id="276" r:id="rId22"/>
    <p:sldId id="291" r:id="rId23"/>
    <p:sldId id="279" r:id="rId24"/>
    <p:sldId id="284" r:id="rId25"/>
    <p:sldId id="285" r:id="rId26"/>
    <p:sldId id="289" r:id="rId27"/>
    <p:sldId id="295" r:id="rId28"/>
    <p:sldId id="292" r:id="rId29"/>
    <p:sldId id="296" r:id="rId30"/>
    <p:sldId id="297" r:id="rId31"/>
    <p:sldId id="299" r:id="rId32"/>
    <p:sldId id="300" r:id="rId33"/>
    <p:sldId id="301" r:id="rId34"/>
    <p:sldId id="303" r:id="rId35"/>
    <p:sldId id="298" r:id="rId36"/>
    <p:sldId id="294" r:id="rId37"/>
    <p:sldId id="293" r:id="rId38"/>
    <p:sldId id="306" r:id="rId39"/>
    <p:sldId id="307" r:id="rId40"/>
    <p:sldId id="270" r:id="rId41"/>
    <p:sldId id="269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984"/>
    <a:srgbClr val="F4E2A2"/>
    <a:srgbClr val="F68412"/>
    <a:srgbClr val="EBE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5895" cy="758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50067-D2FA-48B7-A111-2EDA4A22AD80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B1B34-44F8-4BBD-8779-9C9400F597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689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B1B34-44F8-4BBD-8779-9C9400F5972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547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B1B34-44F8-4BBD-8779-9C9400F5972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547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B1B34-44F8-4BBD-8779-9C9400F5972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547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B1B34-44F8-4BBD-8779-9C9400F59724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22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93" r:id="rId1"/>
    <p:sldLayoutId id="2147484694" r:id="rId2"/>
    <p:sldLayoutId id="2147484695" r:id="rId3"/>
    <p:sldLayoutId id="2147484696" r:id="rId4"/>
    <p:sldLayoutId id="2147484697" r:id="rId5"/>
    <p:sldLayoutId id="2147484698" r:id="rId6"/>
    <p:sldLayoutId id="2147484699" r:id="rId7"/>
    <p:sldLayoutId id="2147484700" r:id="rId8"/>
    <p:sldLayoutId id="2147484701" r:id="rId9"/>
    <p:sldLayoutId id="2147484702" r:id="rId10"/>
    <p:sldLayoutId id="2147484703" r:id="rId11"/>
  </p:sldLayoutIdLst>
  <p:timing>
    <p:tnLst>
      <p:par>
        <p:cTn id="1" dur="indefinite" restart="never" nodeType="tmRoot"/>
      </p:par>
    </p:tnLst>
  </p:timing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37373219-832C-4E98-85DB-9F71DA5BD679}" type="datetimeFigureOut">
              <a:rPr lang="en-US" smtClean="0"/>
              <a:t>2/1/2013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3657BEBA-E6BE-4E15-883A-BEE15904225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5" r:id="rId1"/>
    <p:sldLayoutId id="2147484706" r:id="rId2"/>
    <p:sldLayoutId id="2147484707" r:id="rId3"/>
    <p:sldLayoutId id="2147484708" r:id="rId4"/>
    <p:sldLayoutId id="2147484709" r:id="rId5"/>
    <p:sldLayoutId id="2147484710" r:id="rId6"/>
    <p:sldLayoutId id="2147484711" r:id="rId7"/>
    <p:sldLayoutId id="2147484712" r:id="rId8"/>
    <p:sldLayoutId id="2147484713" r:id="rId9"/>
    <p:sldLayoutId id="2147484714" r:id="rId10"/>
    <p:sldLayoutId id="214748471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Baskerville Old Face" pitchFamily="18" charset="0"/>
              </a:rPr>
              <a:t>Making the Connection: </a:t>
            </a:r>
            <a:b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Baskerville Old Face" pitchFamily="18" charset="0"/>
              </a:rPr>
            </a:b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Baskerville Old Face" pitchFamily="18" charset="0"/>
              </a:rPr>
              <a:t>The Duke Music Library Renovation </a:t>
            </a:r>
            <a:endParaRPr lang="en-US" sz="4000" dirty="0">
              <a:solidFill>
                <a:schemeClr val="accent3">
                  <a:lumMod val="50000"/>
                </a:schemeClr>
              </a:solidFill>
              <a:latin typeface="Baskerville Old Face" pitchFamily="18" charset="0"/>
            </a:endParaRPr>
          </a:p>
        </p:txBody>
      </p:sp>
      <p:sp>
        <p:nvSpPr>
          <p:cNvPr id="27" name="Subtitle 26"/>
          <p:cNvSpPr>
            <a:spLocks noGrp="1"/>
          </p:cNvSpPr>
          <p:nvPr>
            <p:ph type="subTitle" idx="1"/>
          </p:nvPr>
        </p:nvSpPr>
        <p:spPr>
          <a:xfrm>
            <a:off x="271231" y="4749891"/>
            <a:ext cx="6560234" cy="1357052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Baskerville Old Face" pitchFamily="18" charset="0"/>
              </a:rPr>
              <a:t>Laura Williams</a:t>
            </a:r>
          </a:p>
          <a:p>
            <a:pPr algn="l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Baskerville Old Face" pitchFamily="18" charset="0"/>
              </a:rPr>
              <a:t>SEMLA, October 20, 2012</a:t>
            </a:r>
          </a:p>
          <a:p>
            <a:pPr algn="l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Baskerville Old Face" pitchFamily="18" charset="0"/>
              </a:rPr>
              <a:t>Tuscaloosa, Alabama</a:t>
            </a:r>
          </a:p>
          <a:p>
            <a:pPr algn="l"/>
            <a:endParaRPr lang="en-US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7" name="Picture 3" descr="C:\Documents and Settings\lhw3\Local Settings\Temporary Internet Files\Content.IE5\MK3WUGS4\MC90041261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93" y="3656685"/>
            <a:ext cx="2032503" cy="218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76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75000"/>
                <a:satMod val="400000"/>
              </a:schemeClr>
            </a:gs>
            <a:gs pos="20000">
              <a:schemeClr val="bg2">
                <a:tint val="80000"/>
                <a:satMod val="355000"/>
              </a:schemeClr>
            </a:gs>
            <a:gs pos="100000">
              <a:schemeClr val="bg2">
                <a:tint val="95000"/>
                <a:shade val="55000"/>
                <a:satMod val="3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70" y="393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Baskerville Old Face" pitchFamily="18" charset="0"/>
              </a:rPr>
              <a:t>More spacious Music Media Center downstairs underutilized</a:t>
            </a:r>
            <a:endParaRPr lang="en-US" dirty="0">
              <a:latin typeface="Baskerville Old Face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8" y="2417084"/>
            <a:ext cx="8225444" cy="2984269"/>
          </a:xfrm>
        </p:spPr>
      </p:pic>
    </p:spTree>
    <p:extLst>
      <p:ext uri="{BB962C8B-B14F-4D97-AF65-F5344CB8AC3E}">
        <p14:creationId xmlns:p14="http://schemas.microsoft.com/office/powerpoint/2010/main" val="336959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Baskerville Old Face" pitchFamily="18" charset="0"/>
              </a:rPr>
              <a:t>Compartmentalized Spaces in Media Center were cluttered and difficult to reconfigure</a:t>
            </a:r>
            <a:endParaRPr lang="en-US" sz="2800" dirty="0">
              <a:latin typeface="Baskerville Old Face" pitchFamily="18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cap="none" dirty="0" smtClean="0">
                <a:latin typeface="Baskerville Old Face" pitchFamily="18" charset="0"/>
              </a:rPr>
              <a:t>Media Center Service Desk</a:t>
            </a:r>
            <a:endParaRPr lang="en-US" cap="none" dirty="0">
              <a:latin typeface="Baskerville Old Face" pitchFamily="18" charset="0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half" idx="3"/>
          </p:nvPr>
        </p:nvSpPr>
        <p:spPr>
          <a:xfrm>
            <a:off x="4647895" y="1531625"/>
            <a:ext cx="4041775" cy="639762"/>
          </a:xfrm>
        </p:spPr>
        <p:txBody>
          <a:bodyPr/>
          <a:lstStyle/>
          <a:p>
            <a:pPr algn="ctr"/>
            <a:endParaRPr lang="en-US" cap="none" dirty="0" smtClean="0">
              <a:latin typeface="Baskerville Old Face" pitchFamily="18" charset="0"/>
            </a:endParaRPr>
          </a:p>
          <a:p>
            <a:pPr algn="ctr"/>
            <a:endParaRPr lang="en-US" cap="none" dirty="0">
              <a:latin typeface="Baskerville Old Face" pitchFamily="18" charset="0"/>
            </a:endParaRPr>
          </a:p>
          <a:p>
            <a:pPr algn="ctr"/>
            <a:r>
              <a:rPr lang="en-US" cap="none" dirty="0" smtClean="0">
                <a:latin typeface="Baskerville Old Face" pitchFamily="18" charset="0"/>
              </a:rPr>
              <a:t>Microfilm Reader area in old Recording Studio</a:t>
            </a:r>
            <a:endParaRPr lang="en-US" cap="none" dirty="0">
              <a:latin typeface="Baskerville Old Face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93" y="2362200"/>
            <a:ext cx="2620602" cy="394176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97735"/>
            <a:ext cx="4039985" cy="2680855"/>
          </a:xfrm>
        </p:spPr>
      </p:pic>
    </p:spTree>
    <p:extLst>
      <p:ext uri="{BB962C8B-B14F-4D97-AF65-F5344CB8AC3E}">
        <p14:creationId xmlns:p14="http://schemas.microsoft.com/office/powerpoint/2010/main" val="413996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75000"/>
                <a:satMod val="400000"/>
              </a:schemeClr>
            </a:gs>
            <a:gs pos="20000">
              <a:schemeClr val="bg2">
                <a:tint val="80000"/>
                <a:satMod val="355000"/>
              </a:schemeClr>
            </a:gs>
            <a:gs pos="100000">
              <a:schemeClr val="bg2">
                <a:tint val="95000"/>
                <a:shade val="55000"/>
                <a:satMod val="35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Baskerville Old Face" pitchFamily="18" charset="0"/>
              </a:rPr>
              <a:t>Cluttered Staff Space in Media Center Adjoining Uncataloged, Underused LP Collection</a:t>
            </a:r>
            <a:endParaRPr lang="en-US" sz="2800" dirty="0">
              <a:latin typeface="Baskerville Old Face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cap="none" dirty="0" smtClean="0">
                <a:latin typeface="Baskerville Old Face" pitchFamily="18" charset="0"/>
              </a:rPr>
              <a:t>Staff Space in Media Center</a:t>
            </a:r>
            <a:endParaRPr lang="en-US" cap="none" dirty="0">
              <a:latin typeface="Baskerville Old Face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cap="none" dirty="0" smtClean="0">
                <a:latin typeface="Baskerville Old Face" pitchFamily="18" charset="0"/>
              </a:rPr>
              <a:t>Uncataloged LP Collection</a:t>
            </a:r>
            <a:endParaRPr lang="en-US" cap="none" dirty="0">
              <a:latin typeface="Baskerville Old Face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91889"/>
            <a:ext cx="4040188" cy="268238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91362"/>
            <a:ext cx="4041775" cy="2683439"/>
          </a:xfrm>
        </p:spPr>
      </p:pic>
    </p:spTree>
    <p:extLst>
      <p:ext uri="{BB962C8B-B14F-4D97-AF65-F5344CB8AC3E}">
        <p14:creationId xmlns:p14="http://schemas.microsoft.com/office/powerpoint/2010/main" val="135433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Perfect Storm Scenario</a:t>
            </a:r>
            <a:endParaRPr lang="en-US" sz="54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</p:txBody>
      </p:sp>
      <p:pic>
        <p:nvPicPr>
          <p:cNvPr id="4" name="Picture 3" descr="C:\Documents and Settings\lhw3\Local Settings\Temporary Internet Files\Content.IE5\Z2VSOPV3\MC90005527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425" y="136322"/>
            <a:ext cx="2959905" cy="159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8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75000"/>
                <a:satMod val="400000"/>
              </a:schemeClr>
            </a:gs>
            <a:gs pos="20000">
              <a:schemeClr val="bg2">
                <a:tint val="80000"/>
                <a:satMod val="355000"/>
              </a:schemeClr>
            </a:gs>
            <a:gs pos="100000">
              <a:schemeClr val="bg2">
                <a:tint val="95000"/>
                <a:shade val="55000"/>
                <a:satMod val="35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Baskerville Old Face" pitchFamily="18" charset="0"/>
              </a:rPr>
              <a:t>Background to Renovation</a:t>
            </a:r>
            <a:endParaRPr lang="en-US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894458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3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I</a:t>
            </a:r>
            <a:r>
              <a:rPr lang="en-US" sz="3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mpetus for renovation had been a long time in the making and was propelled forward by several factors</a:t>
            </a:r>
          </a:p>
          <a:p>
            <a:pPr>
              <a:buFont typeface="Arial" pitchFamily="34" charset="0"/>
              <a:buChar char="•"/>
            </a:pPr>
            <a:endParaRPr lang="en-US" sz="30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3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Biddle Music Building built in 1974 before graduate programs in musicology and composition or the major in </a:t>
            </a:r>
            <a:r>
              <a:rPr lang="en-US" sz="30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music—only 3500 </a:t>
            </a:r>
            <a:r>
              <a:rPr lang="en-US" sz="3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square feet</a:t>
            </a:r>
          </a:p>
          <a:p>
            <a:pPr marL="0" indent="0">
              <a:buClr>
                <a:schemeClr val="accent3">
                  <a:lumMod val="60000"/>
                  <a:lumOff val="40000"/>
                </a:schemeClr>
              </a:buClr>
              <a:buNone/>
            </a:pPr>
            <a:endParaRPr lang="en-US" sz="30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3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Music Media Center added in 1989 with 1500 square feet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30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3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The collection grew rapidly, keeping pace with development of department</a:t>
            </a:r>
            <a:r>
              <a:rPr lang="en-US" sz="3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.  Stacks added and user spaces shrink</a:t>
            </a:r>
            <a:endParaRPr lang="en-US" sz="30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30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5"/>
              </a:solidFill>
              <a:latin typeface="Baskerville Old Face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5"/>
              </a:solidFill>
              <a:latin typeface="Baskerville Old Face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>
              <a:solidFill>
                <a:schemeClr val="accent5"/>
              </a:solidFill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03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75000"/>
                <a:satMod val="400000"/>
              </a:schemeClr>
            </a:gs>
            <a:gs pos="20000">
              <a:schemeClr val="bg2">
                <a:tint val="80000"/>
                <a:satMod val="355000"/>
              </a:schemeClr>
            </a:gs>
            <a:gs pos="100000">
              <a:schemeClr val="bg2">
                <a:tint val="95000"/>
                <a:shade val="55000"/>
                <a:satMod val="35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Baskerville Old Face" pitchFamily="18" charset="0"/>
              </a:rPr>
              <a:t>Renovation Planning</a:t>
            </a:r>
            <a:endParaRPr lang="en-US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35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35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1992: Music Department identifies Music </a:t>
            </a:r>
            <a:r>
              <a:rPr lang="en-US" sz="35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Library </a:t>
            </a:r>
            <a:r>
              <a:rPr lang="en-US" sz="35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renovation as </a:t>
            </a:r>
            <a:r>
              <a:rPr lang="en-US" sz="35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a critical </a:t>
            </a:r>
            <a:r>
              <a:rPr lang="en-US" sz="35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priority</a:t>
            </a:r>
            <a:endParaRPr lang="en-US" sz="35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35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35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1993: Music Library/Recital Hall addition explored, but plan is not realized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35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35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2006</a:t>
            </a:r>
            <a:r>
              <a:rPr lang="en-US" sz="35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:</a:t>
            </a:r>
            <a:r>
              <a:rPr lang="en-US" sz="35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 Music Department committee  investigates renovation options</a:t>
            </a:r>
            <a:endParaRPr lang="en-US" sz="2600" dirty="0" smtClean="0">
              <a:solidFill>
                <a:schemeClr val="accent5"/>
              </a:solidFill>
              <a:latin typeface="Baskerville Old Face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5"/>
              </a:solidFill>
              <a:latin typeface="Baskerville Old Face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>
              <a:solidFill>
                <a:schemeClr val="accent5"/>
              </a:solidFill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13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75000"/>
                <a:satMod val="400000"/>
              </a:schemeClr>
            </a:gs>
            <a:gs pos="20000">
              <a:schemeClr val="bg2">
                <a:tint val="80000"/>
                <a:satMod val="355000"/>
              </a:schemeClr>
            </a:gs>
            <a:gs pos="100000">
              <a:schemeClr val="bg2">
                <a:tint val="95000"/>
                <a:shade val="55000"/>
                <a:satMod val="35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4682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Baskerville Old Face" pitchFamily="18" charset="0"/>
              </a:rPr>
              <a:t>Factors Leading to Renovation Approval</a:t>
            </a:r>
            <a:endParaRPr lang="en-US" sz="3600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2150"/>
            <a:ext cx="8229600" cy="5388545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bg1"/>
              </a:buClr>
              <a:buFont typeface="Arial" pitchFamily="34" charset="0"/>
              <a:buChar char="•"/>
            </a:pPr>
            <a:endParaRPr lang="en-US" sz="2400" dirty="0" smtClean="0">
              <a:solidFill>
                <a:srgbClr val="002060"/>
              </a:solidFill>
              <a:latin typeface="Baskerville Old Face" pitchFamily="18" charset="0"/>
            </a:endParaRPr>
          </a:p>
          <a:p>
            <a:pPr>
              <a:buClr>
                <a:schemeClr val="bg1"/>
              </a:buClr>
              <a:buFont typeface="Arial" pitchFamily="34" charset="0"/>
              <a:buChar char="•"/>
            </a:pPr>
            <a:endParaRPr lang="en-US" sz="2400" dirty="0" smtClean="0">
              <a:solidFill>
                <a:srgbClr val="002060"/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Duke arts initiative raises profile of the arts at Duke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Departmental dissatisfaction reaches a tipping point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University receptive to renovation proposals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Music Department receives funding to address building issues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Plans for Baldwin Auditorium renovation develop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Time is right for the Music Library renovation, which garners financial support from Provost</a:t>
            </a:r>
          </a:p>
          <a:p>
            <a:pPr marL="0" indent="0">
              <a:buClr>
                <a:schemeClr val="bg1"/>
              </a:buClr>
              <a:buNone/>
            </a:pPr>
            <a:endParaRPr lang="en-US" sz="3600" dirty="0" smtClean="0">
              <a:solidFill>
                <a:srgbClr val="002060"/>
              </a:solidFill>
              <a:latin typeface="Baskerville Old Face" pitchFamily="18" charset="0"/>
            </a:endParaRPr>
          </a:p>
          <a:p>
            <a:pPr>
              <a:buClr>
                <a:schemeClr val="bg1"/>
              </a:buClr>
              <a:buFont typeface="Webdings" pitchFamily="18" charset="2"/>
              <a:buChar char="~"/>
            </a:pPr>
            <a:endParaRPr lang="en-US" sz="3600" dirty="0" smtClean="0">
              <a:solidFill>
                <a:srgbClr val="002060"/>
              </a:solidFill>
              <a:latin typeface="Baskerville Old Face" pitchFamily="18" charset="0"/>
            </a:endParaRPr>
          </a:p>
          <a:p>
            <a:pPr>
              <a:buClr>
                <a:schemeClr val="bg1"/>
              </a:buClr>
              <a:buFont typeface="Webdings" pitchFamily="18" charset="2"/>
              <a:buChar char="~"/>
            </a:pPr>
            <a:endParaRPr lang="en-US" sz="3600" dirty="0">
              <a:solidFill>
                <a:srgbClr val="002060"/>
              </a:solidFill>
              <a:latin typeface="Baskerville Old Face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600" dirty="0" smtClean="0">
              <a:solidFill>
                <a:srgbClr val="002060"/>
              </a:solidFill>
              <a:latin typeface="Baskerville Old Face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600" dirty="0" smtClean="0">
              <a:solidFill>
                <a:schemeClr val="accent5"/>
              </a:solidFill>
              <a:latin typeface="Baskerville Old Face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5"/>
              </a:solidFill>
              <a:latin typeface="Baskerville Old Face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chemeClr val="accent5"/>
              </a:solidFill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199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Renovation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Renovation of Lower Floor</a:t>
            </a:r>
            <a:endParaRPr lang="en-US" cap="none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Renovation of Main Floor</a:t>
            </a:r>
            <a:endParaRPr lang="en-US" cap="none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18011"/>
            <a:ext cx="4040188" cy="303014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0" y="2818087"/>
            <a:ext cx="4039985" cy="3029989"/>
          </a:xfrm>
        </p:spPr>
      </p:pic>
      <p:sp>
        <p:nvSpPr>
          <p:cNvPr id="2" name="Rectangle 1"/>
          <p:cNvSpPr/>
          <p:nvPr/>
        </p:nvSpPr>
        <p:spPr>
          <a:xfrm>
            <a:off x="3406775" y="-714921"/>
            <a:ext cx="228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" lvl="0">
              <a:buClr>
                <a:srgbClr val="873624"/>
              </a:buClr>
              <a:buSzPct val="70000"/>
            </a:pPr>
            <a:r>
              <a:rPr lang="en-US" sz="2200" dirty="0">
                <a:solidFill>
                  <a:prstClr val="white"/>
                </a:solidFill>
                <a:latin typeface="Baskerville Old Face" pitchFamily="18" charset="0"/>
              </a:rPr>
              <a:t>Renovation of Main Floor</a:t>
            </a:r>
          </a:p>
        </p:txBody>
      </p:sp>
    </p:spTree>
    <p:extLst>
      <p:ext uri="{BB962C8B-B14F-4D97-AF65-F5344CB8AC3E}">
        <p14:creationId xmlns:p14="http://schemas.microsoft.com/office/powerpoint/2010/main" val="328523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50" y="1531625"/>
            <a:ext cx="7117178" cy="1468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0D984"/>
                </a:solidFill>
                <a:latin typeface="Copperplate Gothic Bold" pitchFamily="34" charset="0"/>
              </a:rPr>
              <a:t>Renovation Themes</a:t>
            </a:r>
            <a:r>
              <a:rPr lang="en-US" dirty="0" smtClean="0">
                <a:latin typeface="Copperplate Gothic Bold" pitchFamily="34" charset="0"/>
              </a:rPr>
              <a:t/>
            </a:r>
            <a:br>
              <a:rPr lang="en-US" dirty="0" smtClean="0">
                <a:latin typeface="Copperplate Gothic Bold" pitchFamily="34" charset="0"/>
              </a:rPr>
            </a:br>
            <a:endParaRPr lang="en-US" dirty="0">
              <a:latin typeface="Copperplate Gothic Bold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670" y="3049525"/>
            <a:ext cx="8044870" cy="8604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F0D984"/>
                </a:solidFill>
                <a:latin typeface="Copperplate Gothic Bold" pitchFamily="34" charset="0"/>
              </a:rPr>
              <a:t>Collaboration with Music Department</a:t>
            </a:r>
            <a:endParaRPr lang="en-US" sz="2800" dirty="0">
              <a:solidFill>
                <a:srgbClr val="F0D984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1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Support from Music Department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Branch location offered ideal opportunity to involve core users to try to identify and broadly address departmental needs in planning </a:t>
            </a: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process</a:t>
            </a: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Vocal about the critical need for renovation of the space as well as the continued importance of a branch library</a:t>
            </a: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Partnership in planning the renovation—formed a committee of music department representatives</a:t>
            </a: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800" dirty="0" smtClean="0">
              <a:solidFill>
                <a:srgbClr val="92D050"/>
              </a:solidFill>
              <a:latin typeface="Baskerville Old Face" pitchFamily="18" charset="0"/>
            </a:endParaRPr>
          </a:p>
          <a:p>
            <a:pPr marL="0" lvl="1" indent="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2800" dirty="0" smtClean="0">
              <a:solidFill>
                <a:srgbClr val="92D050"/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400" dirty="0" smtClean="0">
              <a:latin typeface="Baskerville Old Face" pitchFamily="18" charset="0"/>
            </a:endParaRPr>
          </a:p>
          <a:p>
            <a:pPr marL="474980" lvl="2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100" dirty="0">
              <a:latin typeface="Baskerville Old Face" pitchFamily="18" charset="0"/>
            </a:endParaRPr>
          </a:p>
          <a:p>
            <a:pPr marL="182880" lvl="2" indent="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2100" dirty="0" smtClean="0">
              <a:latin typeface="Baskerville Old Face" pitchFamily="18" charset="0"/>
            </a:endParaRPr>
          </a:p>
          <a:p>
            <a:pPr marL="474980" lvl="2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100" dirty="0">
              <a:latin typeface="Baskerville Old Face" pitchFamily="18" charset="0"/>
            </a:endParaRPr>
          </a:p>
          <a:p>
            <a:pPr>
              <a:buClr>
                <a:srgbClr val="92D050"/>
              </a:buCl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43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9040" y="317305"/>
            <a:ext cx="7125113" cy="9244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0D984"/>
                </a:solidFill>
                <a:latin typeface="Georgia" pitchFamily="18" charset="0"/>
              </a:rPr>
              <a:t>Duke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 </a:t>
            </a:r>
            <a:r>
              <a:rPr lang="en-US" dirty="0" smtClean="0">
                <a:solidFill>
                  <a:srgbClr val="F0D984"/>
                </a:solidFill>
                <a:latin typeface="Georgia" pitchFamily="18" charset="0"/>
              </a:rPr>
              <a:t>Music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 </a:t>
            </a:r>
            <a:r>
              <a:rPr lang="en-US" dirty="0" smtClean="0">
                <a:solidFill>
                  <a:srgbClr val="F0D984"/>
                </a:solidFill>
                <a:latin typeface="Georgia" pitchFamily="18" charset="0"/>
              </a:rPr>
              <a:t>Library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 </a:t>
            </a:r>
            <a:r>
              <a:rPr lang="en-US" dirty="0" smtClean="0">
                <a:solidFill>
                  <a:srgbClr val="F0D984"/>
                </a:solidFill>
                <a:latin typeface="Georgia" pitchFamily="18" charset="0"/>
              </a:rPr>
              <a:t>Renovation</a:t>
            </a:r>
            <a:endParaRPr lang="en-US" dirty="0">
              <a:solidFill>
                <a:srgbClr val="F0D984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09443" y="1303941"/>
            <a:ext cx="7125112" cy="4554858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Bell M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Bell MT" pitchFamily="18" charset="0"/>
            </a:endParaRPr>
          </a:p>
          <a:p>
            <a:pPr>
              <a:buClr>
                <a:srgbClr val="F0D984"/>
              </a:buClr>
              <a:buFont typeface="Arial" pitchFamily="34" charset="0"/>
              <a:buChar char="•"/>
            </a:pPr>
            <a:endParaRPr lang="en-US" sz="2600" b="1" dirty="0" smtClean="0">
              <a:solidFill>
                <a:srgbClr val="F4E2A2"/>
              </a:solidFill>
              <a:latin typeface="Baskerville Old Face" pitchFamily="18" charset="0"/>
            </a:endParaRPr>
          </a:p>
          <a:p>
            <a:pPr>
              <a:buClr>
                <a:srgbClr val="F0D984"/>
              </a:buClr>
              <a:buFont typeface="Arial" pitchFamily="34" charset="0"/>
              <a:buChar char="•"/>
            </a:pPr>
            <a:r>
              <a:rPr lang="en-US" sz="3000" b="1" dirty="0" smtClean="0">
                <a:solidFill>
                  <a:srgbClr val="F4E2A2"/>
                </a:solidFill>
                <a:latin typeface="Baskerville Old Face" pitchFamily="18" charset="0"/>
              </a:rPr>
              <a:t>August 2010 –August 2011</a:t>
            </a:r>
            <a:r>
              <a:rPr lang="en-US" sz="3000" dirty="0" smtClean="0">
                <a:solidFill>
                  <a:srgbClr val="F4E2A2"/>
                </a:solidFill>
                <a:latin typeface="Baskerville Old Face" pitchFamily="18" charset="0"/>
              </a:rPr>
              <a:t>: 1 year whirlwind process from planning to renovation to re-opening.</a:t>
            </a:r>
          </a:p>
          <a:p>
            <a:pPr>
              <a:buClr>
                <a:srgbClr val="F0D984"/>
              </a:buClr>
              <a:buFont typeface="Arial" pitchFamily="34" charset="0"/>
              <a:buChar char="•"/>
            </a:pPr>
            <a:r>
              <a:rPr lang="en-US" sz="3000" dirty="0" smtClean="0">
                <a:solidFill>
                  <a:srgbClr val="F4E2A2"/>
                </a:solidFill>
                <a:latin typeface="Baskerville Old Face" pitchFamily="18" charset="0"/>
              </a:rPr>
              <a:t>Enabled us to connect our two separate floors</a:t>
            </a:r>
          </a:p>
          <a:p>
            <a:pPr>
              <a:buClr>
                <a:srgbClr val="F0D984"/>
              </a:buClr>
              <a:buFont typeface="Arial" pitchFamily="34" charset="0"/>
              <a:buChar char="•"/>
            </a:pPr>
            <a:r>
              <a:rPr lang="en-US" sz="3000" dirty="0" smtClean="0">
                <a:solidFill>
                  <a:srgbClr val="F4E2A2"/>
                </a:solidFill>
                <a:latin typeface="Baskerville Old Face" pitchFamily="18" charset="0"/>
              </a:rPr>
              <a:t>Rare opportunity to completely reconfigure internal space to address overcrowding and lack of user spaces</a:t>
            </a:r>
            <a:r>
              <a:rPr lang="en-US" sz="2600" dirty="0" smtClean="0">
                <a:solidFill>
                  <a:srgbClr val="F4E2A2"/>
                </a:solidFill>
                <a:latin typeface="Baskerville Old Face" pitchFamily="18" charset="0"/>
              </a:rPr>
              <a:t>.</a:t>
            </a:r>
          </a:p>
          <a:p>
            <a:pPr marL="0" indent="0">
              <a:buNone/>
            </a:pPr>
            <a:endParaRPr lang="en-US" sz="2800" dirty="0" smtClean="0">
              <a:solidFill>
                <a:schemeClr val="accent4">
                  <a:lumMod val="60000"/>
                  <a:lumOff val="40000"/>
                </a:schemeClr>
              </a:solidFill>
              <a:latin typeface="Bell M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4">
                  <a:lumMod val="60000"/>
                  <a:lumOff val="40000"/>
                </a:schemeClr>
              </a:solidFill>
              <a:latin typeface="Bell M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07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75" y="469095"/>
            <a:ext cx="8229600" cy="59503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Departmental Planning Committee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670" y="1000360"/>
            <a:ext cx="8229600" cy="5616230"/>
          </a:xfrm>
        </p:spPr>
        <p:txBody>
          <a:bodyPr>
            <a:normAutofit lnSpcReduction="10000"/>
          </a:bodyPr>
          <a:lstStyle/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800" dirty="0" smtClean="0">
              <a:solidFill>
                <a:srgbClr val="92D050"/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800" dirty="0" smtClean="0">
              <a:solidFill>
                <a:srgbClr val="92D050"/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Formed a planning committee in October consisting of 2 librarians and 6 Music Department representatives</a:t>
            </a: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Committee willing to dedicate their time to frequent planning meetings well ahead of approval of renovation</a:t>
            </a: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Reviewed architectural plans to make a recommendation about how to connect the two floors</a:t>
            </a: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Identified departmental needs for library and polled their constituencies</a:t>
            </a: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800" dirty="0" smtClean="0"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800" dirty="0" smtClean="0">
              <a:latin typeface="Baskerville Old Face" pitchFamily="18" charset="0"/>
            </a:endParaRPr>
          </a:p>
          <a:p>
            <a:pPr marL="474980" lvl="2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100" dirty="0">
              <a:latin typeface="Baskerville Old Face" pitchFamily="18" charset="0"/>
            </a:endParaRPr>
          </a:p>
          <a:p>
            <a:pPr marL="182880" lvl="2" indent="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2100" dirty="0" smtClean="0">
              <a:latin typeface="Baskerville Old Face" pitchFamily="18" charset="0"/>
            </a:endParaRPr>
          </a:p>
          <a:p>
            <a:pPr marL="474980" lvl="2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100" dirty="0">
              <a:latin typeface="Baskerville Old Face" pitchFamily="18" charset="0"/>
            </a:endParaRPr>
          </a:p>
          <a:p>
            <a:pPr>
              <a:buClr>
                <a:srgbClr val="92D050"/>
              </a:buCl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942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5"/>
            <a:ext cx="8229600" cy="1581670"/>
          </a:xfrm>
        </p:spPr>
        <p:txBody>
          <a:bodyPr>
            <a:normAutofit fontScale="90000"/>
          </a:bodyPr>
          <a:lstStyle/>
          <a:p>
            <a:pPr marL="54864" lvl="1" algn="l" rtl="0">
              <a:spcBef>
                <a:spcPct val="0"/>
              </a:spcBef>
            </a:pPr>
            <a:r>
              <a:rPr lang="en-US" sz="2400" dirty="0" smtClean="0">
                <a:solidFill>
                  <a:srgbClr val="92D050"/>
                </a:solidFill>
                <a:latin typeface="Baskerville Old Face" pitchFamily="18" charset="0"/>
              </a:rPr>
              <a:t/>
            </a:r>
            <a:br>
              <a:rPr lang="en-US" sz="2400" dirty="0" smtClean="0">
                <a:solidFill>
                  <a:srgbClr val="92D050"/>
                </a:solidFill>
                <a:latin typeface="Baskerville Old Face" pitchFamily="18" charset="0"/>
              </a:rPr>
            </a:br>
            <a:r>
              <a:rPr lang="en-US" sz="2400" dirty="0">
                <a:solidFill>
                  <a:srgbClr val="92D050"/>
                </a:solidFill>
                <a:latin typeface="Baskerville Old Face" pitchFamily="18" charset="0"/>
              </a:rPr>
              <a:t/>
            </a:r>
            <a:br>
              <a:rPr lang="en-US" sz="2400" dirty="0">
                <a:solidFill>
                  <a:srgbClr val="92D050"/>
                </a:solidFill>
                <a:latin typeface="Baskerville Old Face" pitchFamily="18" charset="0"/>
              </a:rPr>
            </a:br>
            <a:r>
              <a:rPr lang="en-US" sz="27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Connect the library’s two floors in the most economical and direct way by demolishing  walls of departmental office to connect library to staircase</a:t>
            </a:r>
            <a:r>
              <a:rPr lang="en-US" sz="3100" dirty="0" smtClean="0">
                <a:solidFill>
                  <a:srgbClr val="92D050"/>
                </a:solidFill>
                <a:latin typeface="Baskerville Old Face" pitchFamily="18" charset="0"/>
              </a:rPr>
              <a:t/>
            </a:r>
            <a:br>
              <a:rPr lang="en-US" sz="3100" dirty="0" smtClean="0">
                <a:solidFill>
                  <a:srgbClr val="92D050"/>
                </a:solidFill>
                <a:latin typeface="Baskerville Old Face" pitchFamily="18" charset="0"/>
              </a:rPr>
            </a:br>
            <a:endParaRPr lang="en-US" sz="3100" dirty="0">
              <a:latin typeface="Baskerville Old Face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5" y="2366470"/>
            <a:ext cx="4153408" cy="3097256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10" y="2366470"/>
            <a:ext cx="4443984" cy="2948941"/>
          </a:xfrm>
        </p:spPr>
      </p:pic>
    </p:spTree>
    <p:extLst>
      <p:ext uri="{BB962C8B-B14F-4D97-AF65-F5344CB8AC3E}">
        <p14:creationId xmlns:p14="http://schemas.microsoft.com/office/powerpoint/2010/main" val="2622944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74509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Renovation Priorities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880" y="1152150"/>
            <a:ext cx="8500240" cy="5236755"/>
          </a:xfrm>
        </p:spPr>
        <p:txBody>
          <a:bodyPr>
            <a:normAutofit/>
          </a:bodyPr>
          <a:lstStyle/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800" dirty="0" smtClean="0">
              <a:solidFill>
                <a:srgbClr val="92D050"/>
              </a:solidFill>
              <a:latin typeface="Baskerville Old Face" pitchFamily="18" charset="0"/>
            </a:endParaRPr>
          </a:p>
          <a:p>
            <a:pPr lvl="0"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The committee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formulated recommendations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for reconfiguring the space in connection with departmental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needs</a:t>
            </a:r>
          </a:p>
          <a:p>
            <a:pPr lvl="1">
              <a:buClr>
                <a:schemeClr val="accent3">
                  <a:lumMod val="60000"/>
                  <a:lumOff val="40000"/>
                </a:schemeClr>
              </a:buClr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Open 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up space on the main floor for </a:t>
            </a: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users</a:t>
            </a:r>
          </a:p>
          <a:p>
            <a:pPr lvl="1">
              <a:buClr>
                <a:schemeClr val="accent3">
                  <a:lumMod val="60000"/>
                  <a:lumOff val="40000"/>
                </a:schemeClr>
              </a:buClr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Restore 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the Seminar Room to its original </a:t>
            </a: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purpose</a:t>
            </a:r>
          </a:p>
          <a:p>
            <a:pPr lvl="1">
              <a:buClr>
                <a:schemeClr val="accent3">
                  <a:lumMod val="60000"/>
                  <a:lumOff val="40000"/>
                </a:schemeClr>
              </a:buClr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Critical need for 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compact shelving in the </a:t>
            </a: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renovation</a:t>
            </a:r>
          </a:p>
          <a:p>
            <a:pPr lvl="1">
              <a:buClr>
                <a:schemeClr val="accent3">
                  <a:lumMod val="60000"/>
                  <a:lumOff val="40000"/>
                </a:schemeClr>
              </a:buClr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Return scores from offsite storage</a:t>
            </a: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400" dirty="0">
              <a:solidFill>
                <a:srgbClr val="92D050"/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400" dirty="0">
              <a:solidFill>
                <a:srgbClr val="92D050"/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400" dirty="0" smtClean="0">
              <a:solidFill>
                <a:srgbClr val="92D050"/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400" dirty="0">
              <a:solidFill>
                <a:srgbClr val="92D050"/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400" dirty="0" smtClean="0">
              <a:solidFill>
                <a:srgbClr val="92D050"/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400" dirty="0">
              <a:solidFill>
                <a:srgbClr val="92D050"/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400" dirty="0">
              <a:solidFill>
                <a:srgbClr val="92D050"/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800" dirty="0">
              <a:solidFill>
                <a:srgbClr val="92D050"/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800" dirty="0">
              <a:solidFill>
                <a:srgbClr val="92D050"/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800" dirty="0">
              <a:solidFill>
                <a:srgbClr val="92D050"/>
              </a:solidFill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800" dirty="0" smtClean="0">
              <a:latin typeface="Baskerville Old Face" pitchFamily="18" charset="0"/>
            </a:endParaRPr>
          </a:p>
          <a:p>
            <a:pPr marL="292100" lvl="1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800" dirty="0" smtClean="0">
              <a:latin typeface="Baskerville Old Face" pitchFamily="18" charset="0"/>
            </a:endParaRPr>
          </a:p>
          <a:p>
            <a:pPr marL="474980" lvl="2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100" dirty="0">
              <a:latin typeface="Baskerville Old Face" pitchFamily="18" charset="0"/>
            </a:endParaRPr>
          </a:p>
          <a:p>
            <a:pPr marL="182880" lvl="2" indent="0">
              <a:spcBef>
                <a:spcPts val="0"/>
              </a:spcBef>
              <a:buClr>
                <a:srgbClr val="92D050"/>
              </a:buClr>
              <a:buSzPct val="70000"/>
              <a:buNone/>
            </a:pPr>
            <a:endParaRPr lang="en-US" sz="2100" dirty="0" smtClean="0">
              <a:latin typeface="Baskerville Old Face" pitchFamily="18" charset="0"/>
            </a:endParaRPr>
          </a:p>
          <a:p>
            <a:pPr marL="474980" lvl="2" indent="-292100">
              <a:spcBef>
                <a:spcPts val="0"/>
              </a:spcBef>
              <a:buClr>
                <a:srgbClr val="92D050"/>
              </a:buClr>
              <a:buSzPct val="70000"/>
              <a:buFont typeface="Arial" pitchFamily="34" charset="0"/>
              <a:buChar char="•"/>
            </a:pPr>
            <a:endParaRPr lang="en-US" sz="2100" dirty="0">
              <a:latin typeface="Baskerville Old Face" pitchFamily="18" charset="0"/>
            </a:endParaRPr>
          </a:p>
          <a:p>
            <a:pPr>
              <a:buClr>
                <a:srgbClr val="92D050"/>
              </a:buCl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548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8000"/>
                <a:shade val="100000"/>
                <a:hueMod val="108000"/>
                <a:satMod val="130000"/>
                <a:lumMod val="80000"/>
                <a:lumOff val="20000"/>
              </a:schemeClr>
            </a:gs>
            <a:gs pos="92000">
              <a:schemeClr val="bg2">
                <a:shade val="88000"/>
                <a:hueMod val="96000"/>
                <a:satMod val="120000"/>
                <a:lumMod val="7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50" y="1228045"/>
            <a:ext cx="7117178" cy="14688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F0D984"/>
                </a:solidFill>
                <a:latin typeface="Copperplate Gothic Bold" pitchFamily="34" charset="0"/>
              </a:rPr>
              <a:t>Renovation Themes</a:t>
            </a:r>
            <a:endParaRPr lang="en-US" sz="4000" dirty="0">
              <a:solidFill>
                <a:srgbClr val="F0D984"/>
              </a:solidFill>
              <a:latin typeface="Copperplate Gothic Bold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45" y="3277210"/>
            <a:ext cx="7117178" cy="8604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0D984"/>
                </a:solidFill>
                <a:latin typeface="Copperplate Gothic Bold" pitchFamily="34" charset="0"/>
              </a:rPr>
              <a:t>DIY Renovation</a:t>
            </a:r>
            <a:endParaRPr lang="en-US" sz="3200" dirty="0">
              <a:solidFill>
                <a:srgbClr val="F0D984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43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468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Baskerville Old Face" pitchFamily="18" charset="0"/>
              </a:rPr>
              <a:t>DIY Design</a:t>
            </a:r>
            <a:endParaRPr lang="en-US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985" y="1076255"/>
            <a:ext cx="8652029" cy="5616230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Baskerville Old Face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Modest scale 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of renovation </a:t>
            </a: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gave us considerable 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autonomy in design of space and selection of </a:t>
            </a: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furnishings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 lvl="0"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Could customize </a:t>
            </a: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design 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based on </a:t>
            </a: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the 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needs and preferences of our </a:t>
            </a: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users and maximize use of our small space</a:t>
            </a:r>
          </a:p>
          <a:p>
            <a:pPr lvl="0"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 lvl="0"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Plan a variety of different study zones</a:t>
            </a:r>
          </a:p>
          <a:p>
            <a:pPr lvl="0"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 lvl="0"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Design multi-purpose spaces</a:t>
            </a:r>
          </a:p>
          <a:p>
            <a:pPr lvl="0"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 lvl="0"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Take maximum advantage of floor-to-ceiling windows by placing user spaces next to windows</a:t>
            </a:r>
          </a:p>
          <a:p>
            <a:pPr lvl="0"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 lvl="0"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Decrease footprint of shelving, equipment, and furnishings to open up space</a:t>
            </a:r>
          </a:p>
          <a:p>
            <a:pPr lvl="0">
              <a:buFont typeface="Arial" pitchFamily="34" charset="0"/>
              <a:buChar char="•"/>
            </a:pP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Baskerville Old Face" pitchFamily="18" charset="0"/>
            </a:endParaRPr>
          </a:p>
          <a:p>
            <a:pPr lvl="0">
              <a:buFont typeface="Arial" pitchFamily="34" charset="0"/>
              <a:buChar char="•"/>
            </a:pPr>
            <a:endParaRPr lang="en-US" sz="2800" dirty="0">
              <a:solidFill>
                <a:schemeClr val="accent2">
                  <a:lumMod val="75000"/>
                </a:schemeClr>
              </a:solidFill>
              <a:latin typeface="Baskerville Old Face" pitchFamily="18" charset="0"/>
            </a:endParaRPr>
          </a:p>
          <a:p>
            <a:pPr lvl="0">
              <a:buFont typeface="Arial" pitchFamily="34" charset="0"/>
              <a:buChar char="•"/>
            </a:pPr>
            <a:endParaRPr lang="en-US" sz="2800" dirty="0">
              <a:solidFill>
                <a:schemeClr val="accent2">
                  <a:lumMod val="75000"/>
                </a:schemeClr>
              </a:solidFill>
              <a:latin typeface="Baskerville Old Face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>
              <a:solidFill>
                <a:schemeClr val="accent2">
                  <a:lumMod val="75000"/>
                </a:schemeClr>
              </a:solidFill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745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051991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itchFamily="18" charset="0"/>
              </a:rPr>
              <a:t>Space Savers</a:t>
            </a:r>
            <a:endParaRPr lang="en-US" sz="4000" dirty="0">
              <a:latin typeface="Baskerville Old Face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670" y="1531625"/>
            <a:ext cx="4040188" cy="639762"/>
          </a:xfrm>
        </p:spPr>
        <p:txBody>
          <a:bodyPr/>
          <a:lstStyle/>
          <a:p>
            <a:r>
              <a:rPr lang="en-US" sz="3200" cap="none" dirty="0" smtClean="0">
                <a:solidFill>
                  <a:schemeClr val="accent1">
                    <a:lumMod val="75000"/>
                  </a:schemeClr>
                </a:solidFill>
                <a:latin typeface="Baskerville Old Face" pitchFamily="18" charset="0"/>
              </a:rPr>
              <a:t>Compact Shelving </a:t>
            </a:r>
            <a:endParaRPr lang="en-US" sz="3200" cap="none" dirty="0">
              <a:solidFill>
                <a:schemeClr val="accent1">
                  <a:lumMod val="75000"/>
                </a:schemeClr>
              </a:solidFill>
              <a:latin typeface="Baskerville Old Face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72000" y="1531625"/>
            <a:ext cx="4401910" cy="639762"/>
          </a:xfrm>
        </p:spPr>
        <p:txBody>
          <a:bodyPr/>
          <a:lstStyle/>
          <a:p>
            <a:r>
              <a:rPr lang="en-US" sz="3200" cap="none" dirty="0" smtClean="0">
                <a:solidFill>
                  <a:schemeClr val="accent1">
                    <a:lumMod val="75000"/>
                  </a:schemeClr>
                </a:solidFill>
                <a:latin typeface="Baskerville Old Face" pitchFamily="18" charset="0"/>
              </a:rPr>
              <a:t>Gemtrac CD Shelving</a:t>
            </a:r>
            <a:endParaRPr lang="en-US" sz="3200" cap="none" dirty="0">
              <a:solidFill>
                <a:schemeClr val="accent1">
                  <a:lumMod val="75000"/>
                </a:schemeClr>
              </a:solidFill>
              <a:latin typeface="Baskerville Old Face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818011"/>
            <a:ext cx="4201584" cy="3151189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92" y="2362199"/>
            <a:ext cx="2775620" cy="4176647"/>
          </a:xfrm>
        </p:spPr>
      </p:pic>
    </p:spTree>
    <p:extLst>
      <p:ext uri="{BB962C8B-B14F-4D97-AF65-F5344CB8AC3E}">
        <p14:creationId xmlns:p14="http://schemas.microsoft.com/office/powerpoint/2010/main" val="4263656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Baskerville Old Face" pitchFamily="18" charset="0"/>
              </a:rPr>
              <a:t>Roomy Seating Area on Main Floor</a:t>
            </a:r>
            <a:endParaRPr lang="en-US" sz="3200" dirty="0">
              <a:latin typeface="Baskerville Old Face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98" y="1646238"/>
            <a:ext cx="6825603" cy="4525962"/>
          </a:xfrm>
        </p:spPr>
      </p:pic>
    </p:spTree>
    <p:extLst>
      <p:ext uri="{BB962C8B-B14F-4D97-AF65-F5344CB8AC3E}">
        <p14:creationId xmlns:p14="http://schemas.microsoft.com/office/powerpoint/2010/main" val="725756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Baskerville Old Face" pitchFamily="18" charset="0"/>
              </a:rPr>
              <a:t>Study Nooks Near Windows</a:t>
            </a:r>
            <a:endParaRPr lang="en-US" sz="3200" dirty="0">
              <a:latin typeface="Baskerville Old Face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17" y="1646238"/>
            <a:ext cx="6815566" cy="4525962"/>
          </a:xfrm>
        </p:spPr>
      </p:pic>
    </p:spTree>
    <p:extLst>
      <p:ext uri="{BB962C8B-B14F-4D97-AF65-F5344CB8AC3E}">
        <p14:creationId xmlns:p14="http://schemas.microsoft.com/office/powerpoint/2010/main" val="1018101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Baskerville Old Face" pitchFamily="18" charset="0"/>
              </a:rPr>
              <a:t>Quiet Study Area Downstairs</a:t>
            </a:r>
            <a:endParaRPr lang="en-US" sz="3200" dirty="0">
              <a:latin typeface="Baskerville Old Face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17" y="1646238"/>
            <a:ext cx="6815566" cy="4525962"/>
          </a:xfrm>
        </p:spPr>
      </p:pic>
    </p:spTree>
    <p:extLst>
      <p:ext uri="{BB962C8B-B14F-4D97-AF65-F5344CB8AC3E}">
        <p14:creationId xmlns:p14="http://schemas.microsoft.com/office/powerpoint/2010/main" val="3458261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Baskerville Old Face" pitchFamily="18" charset="0"/>
              </a:rPr>
              <a:t>Group Study Room Downstairs</a:t>
            </a:r>
            <a:endParaRPr lang="en-US" sz="3200" dirty="0">
              <a:latin typeface="Baskerville Old Face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17" y="1646238"/>
            <a:ext cx="6815566" cy="4525962"/>
          </a:xfrm>
        </p:spPr>
      </p:pic>
    </p:spTree>
    <p:extLst>
      <p:ext uri="{BB962C8B-B14F-4D97-AF65-F5344CB8AC3E}">
        <p14:creationId xmlns:p14="http://schemas.microsoft.com/office/powerpoint/2010/main" val="3146454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04935" y="241410"/>
            <a:ext cx="7125113" cy="9244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0D984"/>
                </a:solidFill>
                <a:latin typeface="Baskerville Old Face" pitchFamily="18" charset="0"/>
              </a:rPr>
              <a:t>Renovation Process</a:t>
            </a:r>
            <a:endParaRPr lang="en-US" dirty="0">
              <a:solidFill>
                <a:srgbClr val="F0D984"/>
              </a:solidFill>
              <a:latin typeface="Baskerville Old Face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7776" y="1076256"/>
            <a:ext cx="8424344" cy="5616229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47500" lnSpcReduction="20000"/>
          </a:bodyPr>
          <a:lstStyle/>
          <a:p>
            <a:pPr>
              <a:buFont typeface="Arial" pitchFamily="34" charset="0"/>
              <a:buChar char="•"/>
            </a:pPr>
            <a:endParaRPr lang="en-US" sz="2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Bell M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Bell M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5100" dirty="0" smtClean="0">
              <a:solidFill>
                <a:schemeClr val="accent4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5100" dirty="0" smtClean="0">
                <a:solidFill>
                  <a:srgbClr val="F0D984"/>
                </a:solidFill>
                <a:latin typeface="Baskerville Old Face" pitchFamily="18" charset="0"/>
              </a:rPr>
              <a:t>Visual tour of the changes that were needed in the space</a:t>
            </a:r>
          </a:p>
          <a:p>
            <a:pPr marL="0" indent="0">
              <a:buNone/>
            </a:pPr>
            <a:endParaRPr lang="en-US" sz="5100" dirty="0" smtClean="0">
              <a:solidFill>
                <a:srgbClr val="F0D984"/>
              </a:solidFill>
              <a:latin typeface="Baskerville Old Face" pitchFamily="18" charset="0"/>
            </a:endParaRPr>
          </a:p>
          <a:p>
            <a:pPr>
              <a:buClr>
                <a:srgbClr val="F4E2A2"/>
              </a:buClr>
              <a:buFont typeface="Arial" pitchFamily="34" charset="0"/>
              <a:buChar char="•"/>
            </a:pPr>
            <a:r>
              <a:rPr lang="en-US" sz="5100" dirty="0" smtClean="0">
                <a:solidFill>
                  <a:srgbClr val="F0D984"/>
                </a:solidFill>
                <a:latin typeface="Baskerville Old Face" pitchFamily="18" charset="0"/>
              </a:rPr>
              <a:t>Factors that set the renovation process in motion</a:t>
            </a:r>
          </a:p>
          <a:p>
            <a:pPr marL="0" indent="0">
              <a:buNone/>
            </a:pPr>
            <a:endParaRPr lang="en-US" sz="5100" b="1" dirty="0" smtClean="0">
              <a:solidFill>
                <a:srgbClr val="F0D984"/>
              </a:solidFill>
              <a:latin typeface="Baskerville Old Face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5100" dirty="0" smtClean="0">
                <a:solidFill>
                  <a:srgbClr val="F0D984"/>
                </a:solidFill>
                <a:latin typeface="Baskerville Old Face" pitchFamily="18" charset="0"/>
              </a:rPr>
              <a:t>Themes that stood out in the renovation process for us:</a:t>
            </a:r>
          </a:p>
          <a:p>
            <a:pPr lvl="1">
              <a:buFont typeface="Courier New" pitchFamily="49" charset="0"/>
              <a:buChar char="o"/>
            </a:pPr>
            <a:r>
              <a:rPr lang="en-US" sz="4400" b="1" dirty="0" smtClean="0">
                <a:solidFill>
                  <a:srgbClr val="F0D984"/>
                </a:solidFill>
                <a:latin typeface="Baskerville Old Face" pitchFamily="18" charset="0"/>
              </a:rPr>
              <a:t>Advocacy and participation of Music Department in planning process</a:t>
            </a:r>
          </a:p>
          <a:p>
            <a:pPr marL="457200" lvl="1" indent="0">
              <a:buNone/>
            </a:pPr>
            <a:endParaRPr lang="en-US" sz="4400" b="1" dirty="0" smtClean="0">
              <a:solidFill>
                <a:srgbClr val="F0D984"/>
              </a:solidFill>
              <a:latin typeface="Baskerville Old Face" pitchFamily="18" charset="0"/>
            </a:endParaRPr>
          </a:p>
          <a:p>
            <a:pPr lvl="1">
              <a:buFont typeface="Courier New" pitchFamily="49" charset="0"/>
              <a:buChar char="o"/>
            </a:pPr>
            <a:r>
              <a:rPr lang="en-US" sz="4400" b="1" dirty="0" smtClean="0">
                <a:solidFill>
                  <a:srgbClr val="F0D984"/>
                </a:solidFill>
                <a:latin typeface="Baskerville Old Face" pitchFamily="18" charset="0"/>
              </a:rPr>
              <a:t>Efforts to take full advantage of limited space to provide a variety of different zones for users and to make spaces multi-purpose</a:t>
            </a:r>
          </a:p>
          <a:p>
            <a:pPr marL="457200" lvl="1" indent="0">
              <a:buNone/>
            </a:pPr>
            <a:endParaRPr lang="en-US" sz="4400" b="1" dirty="0" smtClean="0">
              <a:solidFill>
                <a:srgbClr val="F0D984"/>
              </a:solidFill>
              <a:latin typeface="Baskerville Old Face" pitchFamily="18" charset="0"/>
            </a:endParaRPr>
          </a:p>
          <a:p>
            <a:pPr lvl="1">
              <a:buFont typeface="Courier New" pitchFamily="49" charset="0"/>
              <a:buChar char="o"/>
            </a:pPr>
            <a:r>
              <a:rPr lang="en-US" sz="4400" b="1" dirty="0" smtClean="0">
                <a:solidFill>
                  <a:srgbClr val="F0D984"/>
                </a:solidFill>
                <a:latin typeface="Baskerville Old Face" pitchFamily="18" charset="0"/>
              </a:rPr>
              <a:t>Surprises that awaited renovation novices</a:t>
            </a:r>
          </a:p>
          <a:p>
            <a:pPr lvl="1">
              <a:buFont typeface="Arial" pitchFamily="34" charset="0"/>
              <a:buChar char="•"/>
            </a:pPr>
            <a:endParaRPr lang="en-US" sz="26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Bell M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Bell M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4">
                  <a:lumMod val="60000"/>
                  <a:lumOff val="40000"/>
                </a:schemeClr>
              </a:solidFill>
              <a:latin typeface="Bell M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4">
                  <a:lumMod val="60000"/>
                  <a:lumOff val="40000"/>
                </a:schemeClr>
              </a:solidFill>
              <a:latin typeface="Bell M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4">
                  <a:lumMod val="60000"/>
                  <a:lumOff val="40000"/>
                </a:schemeClr>
              </a:solidFill>
              <a:latin typeface="Bell MT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72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Baskerville Old Face" pitchFamily="18" charset="0"/>
              </a:rPr>
              <a:t>Multi-Purpose Media Carrels</a:t>
            </a:r>
            <a:endParaRPr lang="en-US" sz="3200" dirty="0">
              <a:latin typeface="Baskerville Old Face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17" y="1646238"/>
            <a:ext cx="6815566" cy="4525962"/>
          </a:xfrm>
        </p:spPr>
      </p:pic>
    </p:spTree>
    <p:extLst>
      <p:ext uri="{BB962C8B-B14F-4D97-AF65-F5344CB8AC3E}">
        <p14:creationId xmlns:p14="http://schemas.microsoft.com/office/powerpoint/2010/main" val="2606873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Baskerville Old Face" pitchFamily="18" charset="0"/>
              </a:rPr>
              <a:t>“Right Fit” Furniture</a:t>
            </a:r>
            <a:endParaRPr lang="en-US" sz="3200" dirty="0">
              <a:latin typeface="Baskerville Old Face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17" y="1646238"/>
            <a:ext cx="6815566" cy="4525962"/>
          </a:xfrm>
        </p:spPr>
      </p:pic>
    </p:spTree>
    <p:extLst>
      <p:ext uri="{BB962C8B-B14F-4D97-AF65-F5344CB8AC3E}">
        <p14:creationId xmlns:p14="http://schemas.microsoft.com/office/powerpoint/2010/main" val="1149014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Baskerville Old Face" pitchFamily="18" charset="0"/>
              </a:rPr>
              <a:t>Seminar Room</a:t>
            </a:r>
            <a:br>
              <a:rPr lang="en-US" sz="3200" dirty="0" smtClean="0">
                <a:latin typeface="Baskerville Old Face" pitchFamily="18" charset="0"/>
              </a:rPr>
            </a:br>
            <a:r>
              <a:rPr lang="en-US" sz="2800" dirty="0" smtClean="0">
                <a:latin typeface="Baskerville Old Face" pitchFamily="18" charset="0"/>
              </a:rPr>
              <a:t>Bright and Comfortable Multi-Purpose Space</a:t>
            </a:r>
            <a:endParaRPr lang="en-US" sz="2800" dirty="0">
              <a:latin typeface="Baskerville Old Face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646238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403780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Baskerville Old Face" pitchFamily="18" charset="0"/>
              </a:rPr>
              <a:t>Seating Area in Front of </a:t>
            </a:r>
            <a:br>
              <a:rPr lang="en-US" sz="3200" dirty="0" smtClean="0">
                <a:latin typeface="Baskerville Old Face" pitchFamily="18" charset="0"/>
              </a:rPr>
            </a:br>
            <a:r>
              <a:rPr lang="en-US" sz="3200" dirty="0" smtClean="0">
                <a:latin typeface="Baskerville Old Face" pitchFamily="18" charset="0"/>
              </a:rPr>
              <a:t>Seminar Room and New Title Shelves</a:t>
            </a:r>
            <a:endParaRPr lang="en-US" sz="2800" dirty="0">
              <a:latin typeface="Baskerville Old Face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646238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3258496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04935" y="1683415"/>
            <a:ext cx="7117178" cy="14688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F0D984"/>
                </a:solidFill>
                <a:latin typeface="Copperplate Gothic Bold" pitchFamily="34" charset="0"/>
              </a:rPr>
              <a:t>Renovation Themes</a:t>
            </a:r>
            <a:endParaRPr lang="en-US" sz="3600" dirty="0">
              <a:solidFill>
                <a:srgbClr val="F0D984"/>
              </a:solidFill>
              <a:latin typeface="Copperplate Gothic Bold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080830" y="3808475"/>
            <a:ext cx="7117178" cy="8604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0D984"/>
                </a:solidFill>
                <a:latin typeface="Copperplate Gothic Bold" pitchFamily="34" charset="0"/>
              </a:rPr>
              <a:t>Surprises</a:t>
            </a:r>
            <a:endParaRPr lang="en-US" sz="3200" dirty="0">
              <a:solidFill>
                <a:srgbClr val="F0D984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7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6709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Baskerville Old Face" pitchFamily="18" charset="0"/>
              </a:rPr>
              <a:t>Renovation Surprises</a:t>
            </a:r>
            <a:endParaRPr lang="en-US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4466"/>
            <a:ext cx="8229600" cy="5692124"/>
          </a:xfrm>
        </p:spPr>
        <p:txBody>
          <a:bodyPr>
            <a:normAutofit fontScale="92500"/>
          </a:bodyPr>
          <a:lstStyle/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Compromises as important as decisions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“In the red” before construction started and had to cut back on a variety of design features to make up shortfall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Unanticipated difficulties in drilling through solid floors and around ductwork meant that media stations were not ready until several weeks after </a:t>
            </a: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opening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Furniture selection was a process fraught with </a:t>
            </a: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difficulties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Good surprise: Funding left at end for additional purchases</a:t>
            </a:r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endParaRPr lang="en-US" sz="2800" dirty="0">
              <a:latin typeface="Baskerville Old Face" pitchFamily="18" charset="0"/>
            </a:endParaRPr>
          </a:p>
          <a:p>
            <a:endParaRPr lang="en-US" sz="28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itchFamily="18" charset="0"/>
              </a:rPr>
              <a:t>Transformed Spaces</a:t>
            </a:r>
            <a:endParaRPr lang="en-US" sz="4000" dirty="0">
              <a:latin typeface="Baskerville Old Face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Cluttered Office Space</a:t>
            </a:r>
            <a:endParaRPr lang="en-US" sz="2400" cap="none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New Study Spaces</a:t>
            </a:r>
            <a:endParaRPr lang="en-US" sz="2400" cap="none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91889"/>
            <a:ext cx="4040188" cy="2682385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91362"/>
            <a:ext cx="4041775" cy="2683439"/>
          </a:xfrm>
        </p:spPr>
      </p:pic>
    </p:spTree>
    <p:extLst>
      <p:ext uri="{BB962C8B-B14F-4D97-AF65-F5344CB8AC3E}">
        <p14:creationId xmlns:p14="http://schemas.microsoft.com/office/powerpoint/2010/main" val="2453358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itchFamily="18" charset="0"/>
              </a:rPr>
              <a:t>Transformed Spaces</a:t>
            </a:r>
            <a:endParaRPr lang="en-US" sz="4000" dirty="0">
              <a:latin typeface="Baskerville Old Face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Former Periodicals Room</a:t>
            </a:r>
            <a:endParaRPr lang="en-US" sz="2400" cap="none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New Seminar Room</a:t>
            </a:r>
            <a:endParaRPr lang="en-US" sz="2400" cap="none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76" y="2365043"/>
            <a:ext cx="3616036" cy="3936076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15" y="2366470"/>
            <a:ext cx="4448556" cy="3337560"/>
          </a:xfrm>
        </p:spPr>
      </p:pic>
    </p:spTree>
    <p:extLst>
      <p:ext uri="{BB962C8B-B14F-4D97-AF65-F5344CB8AC3E}">
        <p14:creationId xmlns:p14="http://schemas.microsoft.com/office/powerpoint/2010/main" val="200744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askerville Old Face" pitchFamily="18" charset="0"/>
              </a:rPr>
              <a:t>Transformed Spaces</a:t>
            </a:r>
            <a:endParaRPr lang="en-US" sz="4000" dirty="0">
              <a:latin typeface="Baskerville Old Face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Cramped study </a:t>
            </a:r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a</a:t>
            </a: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rea</a:t>
            </a:r>
            <a:endParaRPr lang="en-US" sz="2400" cap="none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4344315" y="1535113"/>
            <a:ext cx="4342485" cy="639762"/>
          </a:xfrm>
        </p:spPr>
        <p:txBody>
          <a:bodyPr/>
          <a:lstStyle/>
          <a:p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   Bright, spacious new study area</a:t>
            </a:r>
            <a:endParaRPr lang="en-US" sz="2400" cap="none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5" y="2821840"/>
            <a:ext cx="4040188" cy="3017671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90230"/>
            <a:ext cx="4041775" cy="2685703"/>
          </a:xfrm>
        </p:spPr>
      </p:pic>
    </p:spTree>
    <p:extLst>
      <p:ext uri="{BB962C8B-B14F-4D97-AF65-F5344CB8AC3E}">
        <p14:creationId xmlns:p14="http://schemas.microsoft.com/office/powerpoint/2010/main" val="126074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670929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Baskerville Old Face" pitchFamily="18" charset="0"/>
              </a:rPr>
              <a:t>Results of Renovation</a:t>
            </a:r>
            <a:endParaRPr lang="en-US" sz="3200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6255"/>
            <a:ext cx="8229600" cy="5464440"/>
          </a:xfrm>
        </p:spPr>
        <p:txBody>
          <a:bodyPr>
            <a:normAutofit lnSpcReduction="10000"/>
          </a:bodyPr>
          <a:lstStyle/>
          <a:p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Renovation has transformed our spaces and led to dramatic increase in number of people using the library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Increased interaction between Music Department and library, especially in usage of Seminar Room space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Increased shelving capacity has allowed us to begin bringing back thousands of scores from offsite storage</a:t>
            </a: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>
              <a:buClr>
                <a:schemeClr val="accent3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More dynamic, multi-purpose space to serve a broad range of needs, making the Music Library a destination</a:t>
            </a:r>
          </a:p>
          <a:p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endParaRPr lang="en-US" sz="28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852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2">
                <a:tint val="75000"/>
                <a:satMod val="400000"/>
              </a:schemeClr>
            </a:gs>
            <a:gs pos="20000">
              <a:schemeClr val="bg2">
                <a:tint val="80000"/>
                <a:satMod val="355000"/>
              </a:schemeClr>
            </a:gs>
            <a:gs pos="100000">
              <a:schemeClr val="bg2">
                <a:tint val="95000"/>
                <a:shade val="55000"/>
                <a:satMod val="35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Baskerville Old Face" pitchFamily="18" charset="0"/>
              </a:rPr>
              <a:t>Overcrowded spaces</a:t>
            </a:r>
            <a:endParaRPr lang="en-US" dirty="0">
              <a:latin typeface="Baskerville Old Face" pitchFamily="18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4" y="1646238"/>
            <a:ext cx="6059552" cy="4525962"/>
          </a:xfrm>
        </p:spPr>
      </p:pic>
    </p:spTree>
    <p:extLst>
      <p:ext uri="{BB962C8B-B14F-4D97-AF65-F5344CB8AC3E}">
        <p14:creationId xmlns:p14="http://schemas.microsoft.com/office/powerpoint/2010/main" val="60983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Baskerville Old Face" pitchFamily="18" charset="0"/>
              </a:rPr>
              <a:t>Vintage Vinyl Party</a:t>
            </a:r>
            <a:endParaRPr lang="en-US" sz="3200" dirty="0">
              <a:latin typeface="Baskerville Old Face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01" y="1646238"/>
            <a:ext cx="6035998" cy="4525962"/>
          </a:xfrm>
        </p:spPr>
      </p:pic>
    </p:spTree>
    <p:extLst>
      <p:ext uri="{BB962C8B-B14F-4D97-AF65-F5344CB8AC3E}">
        <p14:creationId xmlns:p14="http://schemas.microsoft.com/office/powerpoint/2010/main" val="3835775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2">
                <a:tint val="75000"/>
                <a:satMod val="400000"/>
              </a:schemeClr>
            </a:gs>
            <a:gs pos="20000">
              <a:schemeClr val="bg2">
                <a:tint val="80000"/>
                <a:satMod val="355000"/>
              </a:schemeClr>
            </a:gs>
            <a:gs pos="100000">
              <a:schemeClr val="bg2">
                <a:tint val="95000"/>
                <a:shade val="55000"/>
                <a:satMod val="35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Baskerville Old Face" pitchFamily="18" charset="0"/>
              </a:rPr>
              <a:t>Layout of First Floor</a:t>
            </a:r>
            <a:endParaRPr lang="en-US" dirty="0">
              <a:latin typeface="Baskerville Old Face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58" y="1648157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val="41484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2">
                <a:tint val="75000"/>
                <a:satMod val="400000"/>
              </a:schemeClr>
            </a:gs>
            <a:gs pos="20000">
              <a:schemeClr val="bg2">
                <a:tint val="80000"/>
                <a:satMod val="355000"/>
              </a:schemeClr>
            </a:gs>
            <a:gs pos="100000">
              <a:schemeClr val="bg2">
                <a:tint val="95000"/>
                <a:shade val="55000"/>
                <a:satMod val="35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70" y="0"/>
            <a:ext cx="8229600" cy="144658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Baskerville Old Face" pitchFamily="18" charset="0"/>
              </a:rPr>
              <a:t>Minimal Study Areas</a:t>
            </a:r>
            <a:br>
              <a:rPr lang="en-US" sz="3600" dirty="0" smtClean="0">
                <a:latin typeface="Baskerville Old Face" pitchFamily="18" charset="0"/>
              </a:rPr>
            </a:br>
            <a:r>
              <a:rPr lang="en-US" sz="3600" dirty="0" smtClean="0">
                <a:latin typeface="Baskerville Old Face" pitchFamily="18" charset="0"/>
              </a:rPr>
              <a:t>No spaces for interaction or group work</a:t>
            </a:r>
            <a:endParaRPr lang="en-US" sz="3600" dirty="0">
              <a:latin typeface="Baskerville Old Face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00" y="2138785"/>
            <a:ext cx="6059552" cy="4525962"/>
          </a:xfrm>
        </p:spPr>
      </p:pic>
    </p:spTree>
    <p:extLst>
      <p:ext uri="{BB962C8B-B14F-4D97-AF65-F5344CB8AC3E}">
        <p14:creationId xmlns:p14="http://schemas.microsoft.com/office/powerpoint/2010/main" val="90572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2">
                <a:tint val="75000"/>
                <a:satMod val="400000"/>
              </a:schemeClr>
            </a:gs>
            <a:gs pos="20000">
              <a:schemeClr val="bg2">
                <a:tint val="80000"/>
                <a:satMod val="355000"/>
              </a:schemeClr>
            </a:gs>
            <a:gs pos="100000">
              <a:schemeClr val="bg2">
                <a:tint val="95000"/>
                <a:shade val="55000"/>
                <a:satMod val="35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70" y="165515"/>
            <a:ext cx="8229600" cy="1353985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Baskerville Old Face" pitchFamily="18" charset="0"/>
              </a:rPr>
              <a:t>No Instructional Spaces: </a:t>
            </a:r>
            <a:br>
              <a:rPr lang="en-US" sz="2800" dirty="0" smtClean="0">
                <a:latin typeface="Baskerville Old Face" pitchFamily="18" charset="0"/>
              </a:rPr>
            </a:br>
            <a:r>
              <a:rPr lang="en-US" sz="2800" dirty="0" smtClean="0">
                <a:latin typeface="Baskerville Old Face" pitchFamily="18" charset="0"/>
              </a:rPr>
              <a:t>Bound Periodicals Room Occupying Space originally designed as a </a:t>
            </a:r>
            <a:r>
              <a:rPr lang="en-US" sz="2800" dirty="0">
                <a:latin typeface="Baskerville Old Face" pitchFamily="18" charset="0"/>
              </a:rPr>
              <a:t>Seminar</a:t>
            </a:r>
            <a:r>
              <a:rPr lang="en-US" sz="2800" dirty="0" smtClean="0">
                <a:latin typeface="Baskerville Old Face" pitchFamily="18" charset="0"/>
              </a:rPr>
              <a:t> Room</a:t>
            </a:r>
            <a:endParaRPr lang="en-US" sz="2800" dirty="0">
              <a:latin typeface="Baskerville Old Face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838" y="1818568"/>
            <a:ext cx="3836324" cy="4181302"/>
          </a:xfrm>
        </p:spPr>
      </p:pic>
    </p:spTree>
    <p:extLst>
      <p:ext uri="{BB962C8B-B14F-4D97-AF65-F5344CB8AC3E}">
        <p14:creationId xmlns:p14="http://schemas.microsoft.com/office/powerpoint/2010/main" val="28881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2">
                <a:tint val="75000"/>
                <a:satMod val="400000"/>
              </a:schemeClr>
            </a:gs>
            <a:gs pos="20000">
              <a:schemeClr val="bg2">
                <a:tint val="80000"/>
                <a:satMod val="355000"/>
              </a:schemeClr>
            </a:gs>
            <a:gs pos="100000">
              <a:schemeClr val="bg2">
                <a:tint val="95000"/>
                <a:shade val="55000"/>
                <a:satMod val="35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Baskerville Old Face" pitchFamily="18" charset="0"/>
              </a:rPr>
              <a:t>Spaces dark and cramped, despite floor-to-ceiling windows throughout space</a:t>
            </a:r>
            <a:endParaRPr lang="en-US" sz="2800" dirty="0">
              <a:latin typeface="Baskerville Old Face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58" y="1648157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val="311011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75000"/>
                <a:satMod val="400000"/>
              </a:schemeClr>
            </a:gs>
            <a:gs pos="20000">
              <a:schemeClr val="bg2">
                <a:tint val="80000"/>
                <a:satMod val="355000"/>
              </a:schemeClr>
            </a:gs>
            <a:gs pos="100000">
              <a:schemeClr val="bg2">
                <a:tint val="95000"/>
                <a:shade val="55000"/>
                <a:satMod val="3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5" b="30915"/>
          <a:stretch>
            <a:fillRect/>
          </a:stretch>
        </p:blipFill>
        <p:spPr>
          <a:xfrm>
            <a:off x="494507" y="620885"/>
            <a:ext cx="8154987" cy="2192338"/>
          </a:xfrm>
        </p:spPr>
      </p:pic>
      <p:sp>
        <p:nvSpPr>
          <p:cNvPr id="14" name="TextBox 13"/>
          <p:cNvSpPr txBox="1"/>
          <p:nvPr/>
        </p:nvSpPr>
        <p:spPr>
          <a:xfrm>
            <a:off x="321881" y="3429000"/>
            <a:ext cx="85002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Insufficient shelving capacity—nearly half of collection in offsite storage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6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No connection between the two floors, with collection and services divided between print upstairs and media downstairs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6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askerville Old Face" pitchFamily="18" charset="0"/>
              </a:rPr>
              <a:t>Separate service desk on each floor with staffing spread thinly to cover each</a:t>
            </a:r>
          </a:p>
          <a:p>
            <a:endParaRPr lang="en-US" sz="2400" dirty="0" smtClean="0">
              <a:solidFill>
                <a:schemeClr val="accent3">
                  <a:lumMod val="60000"/>
                  <a:lumOff val="40000"/>
                </a:schemeClr>
              </a:solidFill>
              <a:latin typeface="Baskerville Old Face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>
              <a:latin typeface="Baskerville Old Face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63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utum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10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11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12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13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14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15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16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17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18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19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20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21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22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8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11339</TotalTime>
  <Words>875</Words>
  <Application>Microsoft Office PowerPoint</Application>
  <PresentationFormat>On-screen Show (4:3)</PresentationFormat>
  <Paragraphs>223</Paragraphs>
  <Slides>40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Foundry</vt:lpstr>
      <vt:lpstr>Autumn</vt:lpstr>
      <vt:lpstr>Making the Connection:  The Duke Music Library Renovation </vt:lpstr>
      <vt:lpstr>Duke Music Library Renovation</vt:lpstr>
      <vt:lpstr>Renovation Process</vt:lpstr>
      <vt:lpstr>Overcrowded spaces</vt:lpstr>
      <vt:lpstr>Layout of First Floor</vt:lpstr>
      <vt:lpstr>Minimal Study Areas No spaces for interaction or group work</vt:lpstr>
      <vt:lpstr>No Instructional Spaces:  Bound Periodicals Room Occupying Space originally designed as a Seminar Room</vt:lpstr>
      <vt:lpstr>Spaces dark and cramped, despite floor-to-ceiling windows throughout space</vt:lpstr>
      <vt:lpstr>PowerPoint Presentation</vt:lpstr>
      <vt:lpstr>More spacious Music Media Center downstairs underutilized</vt:lpstr>
      <vt:lpstr>Compartmentalized Spaces in Media Center were cluttered and difficult to reconfigure</vt:lpstr>
      <vt:lpstr>Cluttered Staff Space in Media Center Adjoining Uncataloged, Underused LP Collection</vt:lpstr>
      <vt:lpstr>PowerPoint Presentation</vt:lpstr>
      <vt:lpstr>Background to Renovation</vt:lpstr>
      <vt:lpstr>Renovation Planning</vt:lpstr>
      <vt:lpstr>Factors Leading to Renovation Approval</vt:lpstr>
      <vt:lpstr>Renovation</vt:lpstr>
      <vt:lpstr>Renovation Themes </vt:lpstr>
      <vt:lpstr>Support from Music Department</vt:lpstr>
      <vt:lpstr>Departmental Planning Committee</vt:lpstr>
      <vt:lpstr>  Connect the library’s two floors in the most economical and direct way by demolishing  walls of departmental office to connect library to staircase </vt:lpstr>
      <vt:lpstr>Renovation Priorities</vt:lpstr>
      <vt:lpstr>Renovation Themes</vt:lpstr>
      <vt:lpstr>DIY Design</vt:lpstr>
      <vt:lpstr>Space Savers</vt:lpstr>
      <vt:lpstr>Roomy Seating Area on Main Floor</vt:lpstr>
      <vt:lpstr>Study Nooks Near Windows</vt:lpstr>
      <vt:lpstr>Quiet Study Area Downstairs</vt:lpstr>
      <vt:lpstr>Group Study Room Downstairs</vt:lpstr>
      <vt:lpstr>Multi-Purpose Media Carrels</vt:lpstr>
      <vt:lpstr>“Right Fit” Furniture</vt:lpstr>
      <vt:lpstr>Seminar Room Bright and Comfortable Multi-Purpose Space</vt:lpstr>
      <vt:lpstr>Seating Area in Front of  Seminar Room and New Title Shelves</vt:lpstr>
      <vt:lpstr>Renovation Themes</vt:lpstr>
      <vt:lpstr>Renovation Surprises</vt:lpstr>
      <vt:lpstr>Transformed Spaces</vt:lpstr>
      <vt:lpstr>Transformed Spaces</vt:lpstr>
      <vt:lpstr>Transformed Spaces</vt:lpstr>
      <vt:lpstr>Results of Renovation</vt:lpstr>
      <vt:lpstr>Vintage Vinyl Party</vt:lpstr>
    </vt:vector>
  </TitlesOfParts>
  <Company>Duke University Library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lauraw</dc:creator>
  <cp:lastModifiedBy>astrickland</cp:lastModifiedBy>
  <cp:revision>130</cp:revision>
  <dcterms:created xsi:type="dcterms:W3CDTF">2012-10-08T12:41:46Z</dcterms:created>
  <dcterms:modified xsi:type="dcterms:W3CDTF">2013-02-01T13:16:05Z</dcterms:modified>
</cp:coreProperties>
</file>